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85" r:id="rId7"/>
    <p:sldId id="270" r:id="rId8"/>
    <p:sldId id="271" r:id="rId9"/>
    <p:sldId id="263" r:id="rId10"/>
    <p:sldId id="265" r:id="rId11"/>
    <p:sldId id="264" r:id="rId12"/>
    <p:sldId id="266" r:id="rId13"/>
    <p:sldId id="274" r:id="rId14"/>
    <p:sldId id="268" r:id="rId15"/>
    <p:sldId id="269" r:id="rId16"/>
    <p:sldId id="283" r:id="rId17"/>
    <p:sldId id="284" r:id="rId18"/>
    <p:sldId id="286" r:id="rId19"/>
    <p:sldId id="288" r:id="rId20"/>
    <p:sldId id="287" r:id="rId21"/>
    <p:sldId id="272" r:id="rId22"/>
    <p:sldId id="289" r:id="rId23"/>
    <p:sldId id="273" r:id="rId24"/>
    <p:sldId id="275" r:id="rId25"/>
    <p:sldId id="276" r:id="rId26"/>
    <p:sldId id="277" r:id="rId27"/>
    <p:sldId id="278" r:id="rId28"/>
    <p:sldId id="279" r:id="rId29"/>
    <p:sldId id="281" r:id="rId30"/>
    <p:sldId id="296" r:id="rId31"/>
    <p:sldId id="297" r:id="rId32"/>
    <p:sldId id="280" r:id="rId33"/>
    <p:sldId id="282" r:id="rId34"/>
    <p:sldId id="294" r:id="rId35"/>
    <p:sldId id="295" r:id="rId36"/>
    <p:sldId id="290" r:id="rId37"/>
    <p:sldId id="292" r:id="rId38"/>
    <p:sldId id="298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660"/>
  </p:normalViewPr>
  <p:slideViewPr>
    <p:cSldViewPr>
      <p:cViewPr varScale="1">
        <p:scale>
          <a:sx n="74" d="100"/>
          <a:sy n="74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184482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БРИТАНСКИЙ РАСКОЛ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97" y="2636912"/>
            <a:ext cx="3985245" cy="2515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2682"/>
            <a:ext cx="3456384" cy="2181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49" y="3994171"/>
            <a:ext cx="49265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Борис </a:t>
            </a:r>
            <a:r>
              <a:rPr lang="ru-RU" sz="2400" dirty="0">
                <a:latin typeface="Bahnschrift Light Condensed" panose="020B0502040204020203" pitchFamily="34" charset="0"/>
              </a:rPr>
              <a:t>Джонсон заявил президенту Еврокомиссии Жану-Клоду Юнкеру, что не намерен просить об отсрочке Brexit на саммите лидеров ЕС 17-18 октября</a:t>
            </a:r>
            <a:r>
              <a:rPr lang="ru-RU" dirty="0">
                <a:latin typeface="Bahnschrift Light Condensed" panose="020B0502040204020203" pitchFamily="34" charset="0"/>
              </a:rPr>
              <a:t>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9310" y="5501882"/>
            <a:ext cx="8688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НО! В Британии </a:t>
            </a:r>
            <a:r>
              <a:rPr lang="ru-RU" sz="2400" dirty="0">
                <a:latin typeface="Bahnschrift Light Condensed" panose="020B0502040204020203" pitchFamily="34" charset="0"/>
              </a:rPr>
              <a:t>вступил в силу принятый парламентом закон, по которому правительство обязано попросить Евросоюз о новой отсрочке Brexit, если до 19 октября Лондон и Брюссель не договорятся о новом соглашении о выходе.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836712"/>
            <a:ext cx="8784976" cy="722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3124" y="2263821"/>
            <a:ext cx="309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Light Condensed" panose="020B0502040204020203" pitchFamily="34" charset="0"/>
              </a:rPr>
              <a:t>Ураган </a:t>
            </a:r>
            <a:r>
              <a:rPr lang="ru-RU" sz="2000" dirty="0">
                <a:latin typeface="Bahnschrift Light Condensed" panose="020B0502040204020203" pitchFamily="34" charset="0"/>
              </a:rPr>
              <a:t>Дориан разрушил более 13 тысяч зданий на Багамских островах. число погибших на Багамских островах в результате урагана Дориан увеличилось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 до </a:t>
            </a:r>
            <a:r>
              <a:rPr lang="ru-RU" sz="2000" dirty="0">
                <a:latin typeface="Bahnschrift Light Condensed" panose="020B0502040204020203" pitchFamily="34" charset="0"/>
              </a:rPr>
              <a:t>50 человек. Число жертв может возрасти, так как пропавшими без вести числятся 2,5 тысячи человек.</a:t>
            </a:r>
            <a:endParaRPr lang="ru-RU" sz="2000" dirty="0" smtClean="0">
              <a:latin typeface="Bahnschrift Light Condensed" panose="020B0502040204020203" pitchFamily="34" charset="0"/>
            </a:endParaRP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Затем </a:t>
            </a:r>
            <a:r>
              <a:rPr lang="ru-RU" sz="2000" dirty="0">
                <a:latin typeface="Bahnschrift Light Condensed" panose="020B0502040204020203" pitchFamily="34" charset="0"/>
              </a:rPr>
              <a:t>стихия пронеслась вдоль атлантического побережья США к Канаде.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2" y="2492896"/>
            <a:ext cx="5905500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55679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 Light Condensed" panose="020B0502040204020203" pitchFamily="34" charset="0"/>
              </a:rPr>
              <a:t>Стихийные бедствия метеорологического характера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6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68" y="2492896"/>
            <a:ext cx="34609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Bahnschrift Light Condensed" panose="020B0502040204020203" pitchFamily="34" charset="0"/>
              </a:rPr>
              <a:t>В США в понедельник, 2 сентября, отменили 1054 рейса в связи с приближением урагана </a:t>
            </a:r>
            <a:r>
              <a:rPr lang="ru-RU" sz="2200" dirty="0" smtClean="0">
                <a:latin typeface="Bahnschrift Light Condensed" panose="020B0502040204020203" pitchFamily="34" charset="0"/>
              </a:rPr>
              <a:t>Дориан</a:t>
            </a:r>
          </a:p>
          <a:p>
            <a:r>
              <a:rPr lang="ru-RU" sz="2200" dirty="0">
                <a:latin typeface="Bahnschrift Light Condensed" panose="020B0502040204020203" pitchFamily="34" charset="0"/>
              </a:rPr>
              <a:t> ураган Дориан станет самым мощным за десятилетия. </a:t>
            </a:r>
            <a:endParaRPr lang="ru-RU" sz="2200" dirty="0" smtClean="0">
              <a:latin typeface="Bahnschrift Light Condensed" panose="020B0502040204020203" pitchFamily="34" charset="0"/>
            </a:endParaRPr>
          </a:p>
          <a:p>
            <a:r>
              <a:rPr lang="ru-RU" sz="2200" dirty="0" smtClean="0">
                <a:latin typeface="Bahnschrift Light Condensed" panose="020B0502040204020203" pitchFamily="34" charset="0"/>
              </a:rPr>
              <a:t>Штаты </a:t>
            </a:r>
            <a:r>
              <a:rPr lang="ru-RU" sz="2200" dirty="0">
                <a:latin typeface="Bahnschrift Light Condensed" panose="020B0502040204020203" pitchFamily="34" charset="0"/>
              </a:rPr>
              <a:t>Флорида, Джорджия, Южная и Северная Каролины ввели режим ЧС, в Джорджии и Южной Каролине объявили эвакуацию, которая затронет в общей сложности 1,4 миллиона человек.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5335113" cy="3583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55679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 Light Condensed" panose="020B0502040204020203" pitchFamily="34" charset="0"/>
              </a:rPr>
              <a:t>Стихийные бедствия метеорологического характера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6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8180" y="2411322"/>
            <a:ext cx="360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Bahnschrift Light Condensed" panose="020B0502040204020203" pitchFamily="34" charset="0"/>
              </a:rPr>
              <a:t>В Канаде около 500 тысяч человек остались без энергоснабжения с приходом урагана Дориан. Речь идет о провинциях Нью-</a:t>
            </a:r>
            <a:r>
              <a:rPr lang="ru-RU" sz="2200" dirty="0" err="1">
                <a:latin typeface="Bahnschrift Light Condensed" panose="020B0502040204020203" pitchFamily="34" charset="0"/>
              </a:rPr>
              <a:t>Брансуик</a:t>
            </a:r>
            <a:r>
              <a:rPr lang="ru-RU" sz="2200" dirty="0">
                <a:latin typeface="Bahnschrift Light Condensed" panose="020B0502040204020203" pitchFamily="34" charset="0"/>
              </a:rPr>
              <a:t>, Новая Шотландия и Остров принца Эдуарда </a:t>
            </a:r>
            <a:endParaRPr lang="ru-RU" sz="2200" dirty="0" smtClean="0">
              <a:latin typeface="Bahnschrift Light Condensed" panose="020B0502040204020203" pitchFamily="34" charset="0"/>
            </a:endParaRPr>
          </a:p>
          <a:p>
            <a:r>
              <a:rPr lang="ru-RU" sz="2200" dirty="0">
                <a:latin typeface="Bahnschrift Light Condensed" panose="020B0502040204020203" pitchFamily="34" charset="0"/>
              </a:rPr>
              <a:t>Высота волн на канадском побережье Атлантического океана при прохождении стихии достигает 15 метров.</a:t>
            </a:r>
          </a:p>
          <a:p>
            <a:endParaRPr lang="ru-RU" sz="2200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399401"/>
            <a:ext cx="5328592" cy="3363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 Light Condensed" panose="020B0502040204020203" pitchFamily="34" charset="0"/>
              </a:rPr>
              <a:t>Стихийные бедствия метеорологического характера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6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 Light Condensed" panose="020B0502040204020203" pitchFamily="34" charset="0"/>
              </a:rPr>
              <a:t>Стихийные бедствия метеорологического характера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276" y="493596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Bahnschrift Light Condensed" panose="020B0502040204020203" pitchFamily="34" charset="0"/>
              </a:rPr>
              <a:t>Джерри – десятый атлантический шторм в нынешнем сезоне и третий, достигший силы урагана. </a:t>
            </a:r>
            <a:r>
              <a:rPr lang="en-US" sz="2000" dirty="0" smtClean="0">
                <a:latin typeface="Bahnschrift Light Condensed" panose="020B0502040204020203" pitchFamily="34" charset="0"/>
              </a:rPr>
              <a:t>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Максимальная </a:t>
            </a:r>
            <a:r>
              <a:rPr lang="ru-RU" sz="2000" dirty="0">
                <a:latin typeface="Bahnschrift Light Condensed" panose="020B0502040204020203" pitchFamily="34" charset="0"/>
              </a:rPr>
              <a:t>скорость ветра в пределах урагана достигает 167 километров в час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862759" cy="2729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33094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Bahnschrift Light Condensed" panose="020B0502040204020203" pitchFamily="34" charset="0"/>
              </a:rPr>
              <a:t>В </a:t>
            </a:r>
            <a:r>
              <a:rPr lang="ru-RU" sz="2000" dirty="0">
                <a:latin typeface="Bahnschrift Light Condensed" panose="020B0502040204020203" pitchFamily="34" charset="0"/>
              </a:rPr>
              <a:t>Тихом океане сформировался ураган Лорена и ударил по побережью Мексики. По его данным, максимальные порывы ветра выросли до 72 м/с, что соответствует пятой категории по шкале Саффира-Симпсона, которая характеризует ураганы максимальной силы.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57" y="2204864"/>
            <a:ext cx="376498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 Light Condensed" panose="020B0502040204020203" pitchFamily="34" charset="0"/>
              </a:rPr>
              <a:t>Стихийные бедствия метеорологического характера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170583" cy="2001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573016"/>
            <a:ext cx="34221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Bahnschrift Light Condensed" panose="020B0502040204020203" pitchFamily="34" charset="0"/>
              </a:rPr>
              <a:t>На Испанию обрушились "ливни столетия": три человека погибли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149174"/>
            <a:ext cx="3385801" cy="2136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0773" y="336278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Light Condensed" panose="020B0502040204020203" pitchFamily="34" charset="0"/>
              </a:rPr>
              <a:t>В Стамбуле </a:t>
            </a:r>
            <a:r>
              <a:rPr lang="ru-RU" dirty="0" smtClean="0">
                <a:latin typeface="Bahnschrift Light Condensed" panose="020B0502040204020203" pitchFamily="34" charset="0"/>
              </a:rPr>
              <a:t>произошло </a:t>
            </a:r>
            <a:r>
              <a:rPr lang="ru-RU" dirty="0">
                <a:latin typeface="Bahnschrift Light Condensed" panose="020B0502040204020203" pitchFamily="34" charset="0"/>
              </a:rPr>
              <a:t>мощное землетрясение. Магнитуда подземных толчков составила 5,8, сообщает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4286114"/>
            <a:ext cx="3193157" cy="20153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6211669"/>
            <a:ext cx="9000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 Light Condensed" panose="020B0502040204020203" pitchFamily="34" charset="0"/>
              </a:rPr>
              <a:t>Землетрясение магнитудой 6,2 произошло неподалеку от побережья острова Минданао в южной части Филиппин. </a:t>
            </a:r>
          </a:p>
        </p:txBody>
      </p:sp>
    </p:spTree>
    <p:extLst>
      <p:ext uri="{BB962C8B-B14F-4D97-AF65-F5344CB8AC3E}">
        <p14:creationId xmlns:p14="http://schemas.microsoft.com/office/powerpoint/2010/main" val="30769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 Light Condensed" panose="020B0502040204020203" pitchFamily="34" charset="0"/>
              </a:rPr>
              <a:t>Стихийные бедствия метеорологического характера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" y="2204864"/>
            <a:ext cx="5810250" cy="3667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2128" y="2060848"/>
            <a:ext cx="32941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>
                <a:latin typeface="Bahnschrift Light Condensed" panose="020B0502040204020203" pitchFamily="34" charset="0"/>
              </a:rPr>
              <a:t>Грета Тунберг, 16-летняя </a:t>
            </a:r>
            <a:r>
              <a:rPr lang="ru-RU" sz="2200" dirty="0" smtClean="0">
                <a:latin typeface="Bahnschrift Light Condensed" panose="020B0502040204020203" pitchFamily="34" charset="0"/>
              </a:rPr>
              <a:t>активистка из Шведции, </a:t>
            </a:r>
            <a:r>
              <a:rPr lang="ru-RU" sz="2200" dirty="0">
                <a:latin typeface="Bahnschrift Light Condensed" panose="020B0502040204020203" pitchFamily="34" charset="0"/>
              </a:rPr>
              <a:t>которая стала лидером мирового экологического движения, выступила перед руководителями разных стран, которые собрались на климатическом саммите </a:t>
            </a:r>
            <a:r>
              <a:rPr lang="ru-RU" sz="2200" dirty="0" smtClean="0">
                <a:latin typeface="Bahnschrift Light Condensed" panose="020B0502040204020203" pitchFamily="34" charset="0"/>
              </a:rPr>
              <a:t>ООН. Она </a:t>
            </a:r>
            <a:r>
              <a:rPr lang="ru-RU" sz="2200" dirty="0">
                <a:latin typeface="Bahnschrift Light Condensed" panose="020B0502040204020203" pitchFamily="34" charset="0"/>
              </a:rPr>
              <a:t>заявила мировым лидерам в Нью-Йорке, что они пустыми обещаниями отняли у нее мечты и детство</a:t>
            </a:r>
            <a:r>
              <a:rPr lang="ru-RU" sz="2200" dirty="0" smtClean="0">
                <a:latin typeface="Bahnschrift Light Condensed" panose="020B0502040204020203" pitchFamily="34" charset="0"/>
              </a:rPr>
              <a:t>.</a:t>
            </a:r>
            <a:endParaRPr lang="ru-RU" sz="2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38574"/>
            <a:ext cx="3275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Отмечается, что более 419 млн записей о номерах, привязанных к аккаунтам соцсети, и ID этих аккаунтов оказались в свободном доступе, из них 133 млн записей номеров жителей США, 50 млн записей жителей Вьетнама, еще 18 млн - Великобритании. В некоторых записях были имена пользователей.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445224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Основатель компании Марк Цукерберг в Конгрессе США и Европарламенте признал ошибку и принес извинения за утечку данных.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38574"/>
            <a:ext cx="5529210" cy="34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6779" y="2230978"/>
            <a:ext cx="32038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Bahnschrift Light Condensed" panose="020B0502040204020203" pitchFamily="34" charset="0"/>
              </a:rPr>
              <a:t>В Австрии прошел испытания первый гибридный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поезд. </a:t>
            </a:r>
          </a:p>
          <a:p>
            <a:pPr fontAlgn="base"/>
            <a:r>
              <a:rPr lang="ru-RU" sz="2400" dirty="0" smtClean="0">
                <a:latin typeface="Bahnschrift Light Condensed" panose="020B0502040204020203" pitchFamily="34" charset="0"/>
              </a:rPr>
              <a:t>Поезд-гибрид </a:t>
            </a:r>
            <a:r>
              <a:rPr lang="ru-RU" sz="2400" dirty="0">
                <a:latin typeface="Bahnschrift Light Condensed" panose="020B0502040204020203" pitchFamily="34" charset="0"/>
              </a:rPr>
              <a:t>может работать на </a:t>
            </a:r>
            <a:r>
              <a:rPr lang="ru-RU" sz="2400" dirty="0" err="1">
                <a:latin typeface="Bahnschrift Light Condensed" panose="020B0502040204020203" pitchFamily="34" charset="0"/>
              </a:rPr>
              <a:t>неэлектрифицированных</a:t>
            </a:r>
            <a:r>
              <a:rPr lang="ru-RU" sz="2400" dirty="0">
                <a:latin typeface="Bahnschrift Light Condensed" panose="020B0502040204020203" pitchFamily="34" charset="0"/>
              </a:rPr>
              <a:t> направлениях благодаря встроенной батареи.</a:t>
            </a:r>
          </a:p>
          <a:p>
            <a:pPr fontAlgn="base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58102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2883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Bahnschrift Light Condensed" panose="020B0502040204020203" pitchFamily="34" charset="0"/>
              </a:rPr>
              <a:t>Из </a:t>
            </a:r>
            <a:r>
              <a:rPr lang="ru-RU" sz="2400" dirty="0">
                <a:latin typeface="Bahnschrift Light Condensed" panose="020B0502040204020203" pitchFamily="34" charset="0"/>
              </a:rPr>
              <a:t>британского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Лондона 1 сентября   отправился лайнер </a:t>
            </a:r>
            <a:r>
              <a:rPr lang="ru-RU" sz="2400" dirty="0">
                <a:latin typeface="Bahnschrift Light Condensed" panose="020B0502040204020203" pitchFamily="34" charset="0"/>
              </a:rPr>
              <a:t>Viking Sun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в самый </a:t>
            </a:r>
            <a:r>
              <a:rPr lang="ru-RU" sz="2400" dirty="0">
                <a:latin typeface="Bahnschrift Light Condensed" panose="020B0502040204020203" pitchFamily="34" charset="0"/>
              </a:rPr>
              <a:t>длинный кругосветный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круиз (245-дневное </a:t>
            </a:r>
            <a:r>
              <a:rPr lang="ru-RU" sz="2400" dirty="0">
                <a:latin typeface="Bahnschrift Light Condensed" panose="020B0502040204020203" pitchFamily="34" charset="0"/>
              </a:rPr>
              <a:t>морское путешествие через шесть континентов, 51 страну и 111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портов), </a:t>
            </a:r>
            <a:r>
              <a:rPr lang="ru-RU" sz="2400" dirty="0">
                <a:latin typeface="Bahnschrift Light Condensed" panose="020B0502040204020203" pitchFamily="34" charset="0"/>
              </a:rPr>
              <a:t>что является новым рекордом Гиннеса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16575"/>
            <a:ext cx="58102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708920"/>
            <a:ext cx="39129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Bahnschrift Light Condensed" panose="020B0502040204020203" pitchFamily="34" charset="0"/>
              </a:rPr>
              <a:t>Китай завершил сооружение основной структуры самого длинного в мире </a:t>
            </a:r>
            <a:r>
              <a:rPr lang="ru-RU" sz="2200" dirty="0" smtClean="0">
                <a:latin typeface="Bahnschrift Light Condensed" panose="020B0502040204020203" pitchFamily="34" charset="0"/>
              </a:rPr>
              <a:t>моста, </a:t>
            </a:r>
            <a:r>
              <a:rPr lang="ru-RU" sz="2200" dirty="0" smtClean="0">
                <a:latin typeface="Bahnschrift Light Condensed" panose="020B0502040204020203" pitchFamily="34" charset="0"/>
              </a:rPr>
              <a:t>протяженностью </a:t>
            </a:r>
            <a:r>
              <a:rPr lang="ru-RU" sz="2200" dirty="0" smtClean="0">
                <a:latin typeface="Bahnschrift Light Condensed" panose="020B0502040204020203" pitchFamily="34" charset="0"/>
              </a:rPr>
              <a:t>16 км </a:t>
            </a:r>
            <a:r>
              <a:rPr lang="ru-RU" sz="2200" dirty="0">
                <a:latin typeface="Bahnschrift Light Condensed" panose="020B0502040204020203" pitchFamily="34" charset="0"/>
              </a:rPr>
              <a:t>через </a:t>
            </a:r>
            <a:r>
              <a:rPr lang="ru-RU" sz="2200" dirty="0" smtClean="0">
                <a:latin typeface="Bahnschrift Light Condensed" panose="020B0502040204020203" pitchFamily="34" charset="0"/>
              </a:rPr>
              <a:t>морской </a:t>
            </a:r>
            <a:r>
              <a:rPr lang="ru-RU" sz="2200" dirty="0">
                <a:latin typeface="Bahnschrift Light Condensed" panose="020B0502040204020203" pitchFamily="34" charset="0"/>
              </a:rPr>
              <a:t>пролив, предназначенного как для автомобильного, так и железнодорожного транспорта.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66593"/>
            <a:ext cx="444001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9000"/>
            <a:ext cx="5025598" cy="3171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84784"/>
            <a:ext cx="90730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latin typeface="Bahnschrift Light Condensed" panose="020B0502040204020203" pitchFamily="34" charset="0"/>
              </a:rPr>
              <a:t>Великобритания может снова отложить выход из Евросоюза при наличии веских оснований, однако должна сохранить свободное перемещение на ирландской границе и, даже при отсутствии сделки с Брюсселем выполнить финансовые обязательства перед ЕС. Об этом говорится в резолюции, одобренной Европарламентом в среду, 18 сентября.</a:t>
            </a:r>
          </a:p>
          <a:p>
            <a:pPr algn="just" fontAlgn="base"/>
            <a:r>
              <a:rPr lang="ru-RU" sz="2200" dirty="0">
                <a:latin typeface="Bahnschrift Light Condensed" panose="020B0502040204020203" pitchFamily="34" charset="0"/>
              </a:rPr>
              <a:t>За принятие документа высказались 544 депутата, против – 126, еще 38 воздержались.</a:t>
            </a:r>
          </a:p>
          <a:p>
            <a:endParaRPr lang="ru-RU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30120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Девятилетняя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девочка Дейзи, </a:t>
            </a:r>
            <a:r>
              <a:rPr lang="ru-RU" sz="2400" dirty="0">
                <a:latin typeface="Bahnschrift Light Condensed" panose="020B0502040204020203" pitchFamily="34" charset="0"/>
              </a:rPr>
              <a:t>которой ампутировали обе ноги в раннем детстве, собирается пройтись по подиуму на Нью-Йоркской неделе моды.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5696159" cy="35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РОССИИ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4784"/>
            <a:ext cx="1408157" cy="792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73" y="1844824"/>
            <a:ext cx="4098479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58112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Министр обороны России Сергей Шойгу исключил возможность прямого военного конфликта с Украиной. Об этом он сказал в интервью российскому изданию Московский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комсомолец</a:t>
            </a:r>
            <a:r>
              <a:rPr lang="ru-RU" sz="2400" dirty="0">
                <a:latin typeface="Bahnschrift Ligh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1403648" cy="789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810000" cy="2409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5846" y="2299240"/>
            <a:ext cx="39604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В Кремле заявили, что наблюдают изменения в атмосфере российско-украинских отношений после состоявшегося 7 сентября обмена удерживаемыми лицами. Об этом в пятницу, 13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сентября</a:t>
            </a:r>
            <a:r>
              <a:rPr lang="ru-RU" dirty="0" smtClean="0"/>
              <a:t>.</a:t>
            </a:r>
          </a:p>
          <a:p>
            <a:pPr fontAlgn="base"/>
            <a:r>
              <a:rPr lang="ru-RU" sz="2400" dirty="0" smtClean="0">
                <a:latin typeface="Bahnschrift Light Condensed" panose="020B0502040204020203" pitchFamily="34" charset="0"/>
              </a:rPr>
              <a:t>Ушаков </a:t>
            </a:r>
            <a:r>
              <a:rPr lang="ru-RU" sz="2400" dirty="0">
                <a:latin typeface="Bahnschrift Light Condensed" panose="020B0502040204020203" pitchFamily="34" charset="0"/>
              </a:rPr>
              <a:t>подчеркнул, что состоявшийся обмен - "это, конечно, гуманитарный шаг прежде всего, но он, несомненно, имеет политическое звучание". 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836712"/>
            <a:ext cx="8784976" cy="722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Bahnschrift Light Condensed" panose="020B0502040204020203" pitchFamily="34" charset="0"/>
              </a:rPr>
              <a:t>СОБЫТИЯ В РОССИИ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1403648" cy="789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22" y="1879560"/>
            <a:ext cx="4561309" cy="28788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4478" y="227433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>
                <a:latin typeface="Bahnschrift Light Condensed" panose="020B0502040204020203" pitchFamily="34" charset="0"/>
              </a:rPr>
              <a:t>Российские пограничники, занимающиеся охраной морских биологических ресурсов, задержали более 80 граждан КНДР, которые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 </a:t>
            </a:r>
            <a:r>
              <a:rPr lang="ru-RU" sz="2000" dirty="0">
                <a:latin typeface="Bahnschrift Light Condensed" panose="020B0502040204020203" pitchFamily="34" charset="0"/>
              </a:rPr>
              <a:t>занимались браконьерством. </a:t>
            </a:r>
          </a:p>
          <a:p>
            <a:pPr fontAlgn="base"/>
            <a:r>
              <a:rPr lang="ru-RU" sz="2000" dirty="0" smtClean="0">
                <a:latin typeface="Bahnschrift Light Condensed" panose="020B0502040204020203" pitchFamily="34" charset="0"/>
              </a:rPr>
              <a:t>В </a:t>
            </a:r>
            <a:r>
              <a:rPr lang="ru-RU" sz="2000" dirty="0">
                <a:latin typeface="Bahnschrift Light Condensed" panose="020B0502040204020203" pitchFamily="34" charset="0"/>
              </a:rPr>
              <a:t>ФСБзаявили, что российские пограничники обнаружили две северокорейские шхуны и 11 мотоботов, занимавшиеся браконьерским промыслом. Экипаж одной из шхун численностью в 45 человек совершил вооруженное нападение на работников пограничной службы, в результате три человека получили ранения</a:t>
            </a:r>
            <a:r>
              <a:rPr lang="ru-RU" sz="2000" dirty="0" smtClean="0">
                <a:latin typeface="Bahnschrift Light Condensed" panose="020B0502040204020203" pitchFamily="34" charset="0"/>
              </a:rPr>
              <a:t>.</a:t>
            </a:r>
            <a:endParaRPr lang="ru-RU" sz="2000" dirty="0">
              <a:latin typeface="Bahnschrift Ligh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157192"/>
            <a:ext cx="406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>
                <a:latin typeface="Bahnschrift Light Condensed" panose="020B0502040204020203" pitchFamily="34" charset="0"/>
              </a:rPr>
              <a:t>Задержаны обе шхуны, их конвоируют в Находку.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РОССИИ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1403648" cy="789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1"/>
            <a:ext cx="5362258" cy="338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79421" y="2348881"/>
            <a:ext cx="3707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Bahnschrift Light Condensed" panose="020B0502040204020203" pitchFamily="34" charset="0"/>
              </a:rPr>
              <a:t>Первый в мире промышленный плавучий атомный энергоблок Академик Ломоносов прибыл на место постоянного базирования в город </a:t>
            </a:r>
            <a:r>
              <a:rPr lang="ru-RU" sz="2000" dirty="0" err="1">
                <a:latin typeface="Bahnschrift Light Condensed" panose="020B0502040204020203" pitchFamily="34" charset="0"/>
              </a:rPr>
              <a:t>Певек</a:t>
            </a:r>
            <a:r>
              <a:rPr lang="ru-RU" sz="2000" dirty="0">
                <a:latin typeface="Bahnschrift Light Condensed" panose="020B0502040204020203" pitchFamily="34" charset="0"/>
              </a:rPr>
              <a:t> Чукотского автономного округа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РФ.</a:t>
            </a:r>
            <a:endParaRPr lang="ru-RU" sz="2000" dirty="0">
              <a:latin typeface="Bahnschrift Light Condensed" panose="020B0502040204020203" pitchFamily="34" charset="0"/>
            </a:endParaRPr>
          </a:p>
          <a:p>
            <a:pPr fontAlgn="base"/>
            <a:r>
              <a:rPr lang="ru-RU" sz="2000" dirty="0" smtClean="0">
                <a:latin typeface="Bahnschrift Light Condensed" panose="020B0502040204020203" pitchFamily="34" charset="0"/>
              </a:rPr>
              <a:t>До </a:t>
            </a:r>
            <a:r>
              <a:rPr lang="ru-RU" sz="2000" dirty="0">
                <a:latin typeface="Bahnschrift Light Condensed" panose="020B0502040204020203" pitchFamily="34" charset="0"/>
              </a:rPr>
              <a:t>31 декабря плавучая атомная теплоэлектростанция должна быть введена в эксплуатацию. После этого число действующих атомных станций России возрастет до 11.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7593" y="151788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>
                <a:latin typeface="Bahnschrift Light Condensed" panose="020B0502040204020203" pitchFamily="34" charset="0"/>
              </a:rPr>
              <a:t>Академик Ломоносов станет основным объектом жизнеобеспечения северной части Чукотки</a:t>
            </a:r>
            <a:r>
              <a:rPr lang="ru-RU" dirty="0">
                <a:latin typeface="Bahnschrift Light Condensed" panose="020B0502040204020203" pitchFamily="34" charset="0"/>
              </a:rPr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РОССИИ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379313"/>
            <a:ext cx="860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</a:t>
            </a:r>
            <a:r>
              <a:rPr lang="ru-RU" sz="2400" dirty="0">
                <a:latin typeface="Bahnschrift Light Condensed" panose="020B0502040204020203" pitchFamily="34" charset="0"/>
              </a:rPr>
              <a:t>3 сентября при выполнении планового учебно-тренировочного полета в Ставропольском крае потерпел аварию самолет Су-25УБ. В настоящее время специалисты поисково-спасательной службы осуществляют поиск двух летчиков. Полет выполнялся без боекомплекта. Самолет упал в безлюдной местности, разрушений на земле нет"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1403648" cy="789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31040"/>
            <a:ext cx="4498947" cy="284558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РОССИИ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15" y="1628800"/>
            <a:ext cx="5556885" cy="31257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68" y="2283769"/>
            <a:ext cx="37588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Bahnschrift Light Condensed" panose="020B0502040204020203" pitchFamily="34" charset="0"/>
              </a:rPr>
              <a:t>В российском городе Барнаул (Алтайский край) совершил аварийную посадку самолет Boeing-767 </a:t>
            </a:r>
            <a:r>
              <a:rPr lang="ru-RU" sz="2400" dirty="0" err="1">
                <a:latin typeface="Bahnschrift Light Condensed" panose="020B0502040204020203" pitchFamily="34" charset="0"/>
              </a:rPr>
              <a:t>Azur</a:t>
            </a:r>
            <a:r>
              <a:rPr lang="ru-RU" sz="2400" dirty="0">
                <a:latin typeface="Bahnschrift Light Condensed" panose="020B0502040204020203" pitchFamily="34" charset="0"/>
              </a:rPr>
              <a:t> </a:t>
            </a:r>
            <a:r>
              <a:rPr lang="ru-RU" sz="2400" dirty="0" err="1">
                <a:latin typeface="Bahnschrift Light Condensed" panose="020B0502040204020203" pitchFamily="34" charset="0"/>
              </a:rPr>
              <a:t>air</a:t>
            </a:r>
            <a:r>
              <a:rPr lang="ru-RU" sz="2400" dirty="0">
                <a:latin typeface="Bahnschrift Light Condensed" panose="020B0502040204020203" pitchFamily="34" charset="0"/>
              </a:rPr>
              <a:t>, летевший из </a:t>
            </a:r>
            <a:r>
              <a:rPr lang="ru-RU" sz="2400" dirty="0" err="1">
                <a:latin typeface="Bahnschrift Light Condensed" panose="020B0502040204020203" pitchFamily="34" charset="0"/>
              </a:rPr>
              <a:t>Камрани</a:t>
            </a:r>
            <a:r>
              <a:rPr lang="ru-RU" sz="2400" dirty="0">
                <a:latin typeface="Bahnschrift Light Condensed" panose="020B0502040204020203" pitchFamily="34" charset="0"/>
              </a:rPr>
              <a:t> (Вьетнам</a:t>
            </a:r>
            <a:r>
              <a:rPr lang="ru-RU" sz="2400" dirty="0" smtClean="0">
                <a:latin typeface="Bahnschrift Light Condensed" panose="020B0502040204020203" pitchFamily="34" charset="0"/>
              </a:rPr>
              <a:t>).</a:t>
            </a:r>
            <a:endParaRPr lang="ru-RU" sz="2400" dirty="0">
              <a:latin typeface="Bahnschrift Light Condensed" panose="020B0502040204020203" pitchFamily="34" charset="0"/>
            </a:endParaRPr>
          </a:p>
          <a:p>
            <a:pPr fontAlgn="base"/>
            <a:r>
              <a:rPr lang="ru-RU" sz="2400" dirty="0">
                <a:latin typeface="Bahnschrift Light Condensed" panose="020B0502040204020203" pitchFamily="34" charset="0"/>
              </a:rPr>
              <a:t>Спасатели провели эвакуацию 334 пассажиров и 10 членов экипажа. </a:t>
            </a:r>
            <a:endParaRPr lang="ru-RU" sz="2400" dirty="0" smtClean="0">
              <a:latin typeface="Bahnschrift Light Condensed" panose="020B0502040204020203" pitchFamily="34" charset="0"/>
            </a:endParaRPr>
          </a:p>
          <a:p>
            <a:pPr fontAlgn="base"/>
            <a:r>
              <a:rPr lang="ru-RU" sz="2400" dirty="0">
                <a:latin typeface="Bahnschrift Light Condensed" panose="020B0502040204020203" pitchFamily="34" charset="0"/>
              </a:rPr>
              <a:t>Пострадали 49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человек.</a:t>
            </a:r>
          </a:p>
          <a:p>
            <a:pPr fontAlgn="base"/>
            <a:r>
              <a:rPr lang="ru-RU" sz="2400" dirty="0" smtClean="0">
                <a:latin typeface="Bahnschrift Light Condensed" panose="020B0502040204020203" pitchFamily="34" charset="0"/>
              </a:rPr>
              <a:t>Люди </a:t>
            </a:r>
            <a:r>
              <a:rPr lang="ru-RU" sz="2400" dirty="0">
                <a:latin typeface="Bahnschrift Light Condensed" panose="020B0502040204020203" pitchFamily="34" charset="0"/>
              </a:rPr>
              <a:t>получили преимущественно легкие травмы.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1403648" cy="78955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РОССИИ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25144"/>
            <a:ext cx="8640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Bahnschrift Light Condensed" panose="020B0502040204020203" pitchFamily="34" charset="0"/>
              </a:rPr>
              <a:t>Российская Федерация в течение всего сентября будет являться председателем в Совете безопасности ООН</a:t>
            </a:r>
            <a:r>
              <a:rPr lang="ru-RU" sz="2400" dirty="0" smtClean="0">
                <a:latin typeface="Bahnschrift Light Condensed" panose="020B0502040204020203" pitchFamily="34" charset="0"/>
              </a:rPr>
              <a:t>.</a:t>
            </a:r>
          </a:p>
          <a:p>
            <a:pPr fontAlgn="base"/>
            <a:r>
              <a:rPr lang="ru-RU" sz="2400" dirty="0">
                <a:latin typeface="Bahnschrift Light Condensed" panose="020B0502040204020203" pitchFamily="34" charset="0"/>
              </a:rPr>
              <a:t>Во вторник, 3 сентября, глава российского постпредства Василий Небензя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представил </a:t>
            </a:r>
            <a:r>
              <a:rPr lang="ru-RU" sz="2400" dirty="0">
                <a:latin typeface="Bahnschrift Light Condensed" panose="020B0502040204020203" pitchFamily="34" charset="0"/>
              </a:rPr>
              <a:t>СМИ программу председательства России в Совете Безопасности после ее официального принятия членами организации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1403648" cy="789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209381" cy="328788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РОССИИ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2793" y="5805264"/>
            <a:ext cx="507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Bahnschrift Light Condensed" panose="020B0502040204020203" pitchFamily="34" charset="0"/>
              </a:rPr>
              <a:t>Россия продаст Индии оружие на $14,5 млрд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1403648" cy="789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810250" cy="366712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РОССИИ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460" y="5589240"/>
            <a:ext cx="6239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В Москве в возрасте 85 лет умер режиссер и художественный руководитель Ленкома Марк Захаров.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1403648" cy="789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95437"/>
            <a:ext cx="58102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" y="1628800"/>
            <a:ext cx="3024336" cy="19088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35896" y="159861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Власти США расширили список санкций по Ирану, внеся в него более 20 физических и юридических лиц, а также ряд танкеров. Об этом сообщается на сайте ведомства в среду, 4 сентября.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6446"/>
            <a:ext cx="3703758" cy="2337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45" y="3904986"/>
            <a:ext cx="5040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США вводят санкции против трех группировок хакеров из КНДР, которых считают ответственными за проведение кибератак. Об этом говорится в опубликованном в пятницу, 13 сентября, документе Управления по контролю за иностранными активами Минфина США (OFAC).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316827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 smtClean="0">
                <a:latin typeface="Bahnschrift Light Condensed" panose="020B0502040204020203" pitchFamily="34" charset="0"/>
              </a:rPr>
              <a:t>САНКЦИИ США</a:t>
            </a:r>
            <a:endParaRPr lang="ru-RU" sz="4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Н.НОВГОРОДЕ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15"/>
            <a:ext cx="827584" cy="8275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04456" y="1628800"/>
            <a:ext cx="3748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>
                <a:latin typeface="Bahnschrift Light Condensed" panose="020B0502040204020203" pitchFamily="34" charset="0"/>
              </a:rPr>
              <a:t>ГЛЕБ НИКИТИН ВСТРЕТИТСЯ С ПОСЛОМ ЯПОНИИ В </a:t>
            </a:r>
            <a:r>
              <a:rPr lang="ru-RU" sz="2000" cap="all" dirty="0" smtClean="0">
                <a:latin typeface="Bahnschrift Light Condensed" panose="020B0502040204020203" pitchFamily="34" charset="0"/>
              </a:rPr>
              <a:t>РОССИИ.</a:t>
            </a:r>
          </a:p>
          <a:p>
            <a:r>
              <a:rPr lang="ru-RU" sz="2000" dirty="0">
                <a:latin typeface="Bahnschrift Light Condensed" panose="020B0502040204020203" pitchFamily="34" charset="0"/>
              </a:rPr>
              <a:t>На встрече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обсуждались </a:t>
            </a:r>
            <a:r>
              <a:rPr lang="ru-RU" sz="2000" dirty="0">
                <a:latin typeface="Bahnschrift Light Condensed" panose="020B0502040204020203" pitchFamily="34" charset="0"/>
              </a:rPr>
              <a:t>вопросы укрепления экономических отношений Нижегородской области и Японии, а также планы по взаимодействию в рамках Года японо-российских межрегиональных и побратимских обменов в 2020-2021 годах.</a:t>
            </a:r>
            <a:endParaRPr lang="ru-RU" sz="2000" cap="all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" y="3317354"/>
            <a:ext cx="2657475" cy="2095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517232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 smtClean="0">
                <a:latin typeface="Bahnschrift Light Condensed" panose="020B0502040204020203" pitchFamily="34" charset="0"/>
              </a:rPr>
              <a:t>ГОРДУМА </a:t>
            </a:r>
            <a:r>
              <a:rPr lang="ru-RU" sz="2000" cap="all" dirty="0">
                <a:latin typeface="Bahnschrift Light Condensed" panose="020B0502040204020203" pitchFamily="34" charset="0"/>
              </a:rPr>
              <a:t>ПОДПИСАЛА СОГЛАШЕНИЕ О СОТРУДНИЧЕСТВЕ С ПОСТОЯННЫМ КОМИТЕТОМ СОБРАНИЯ НАРОДНЫХ ПРЕДСТАВИТЕЛЕЙ ГОРОДА ЦЗИНАНЬ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65715"/>
            <a:ext cx="26574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Н.НОВГОРОДЕ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15"/>
            <a:ext cx="827584" cy="8275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556791"/>
            <a:ext cx="873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Довыборы в городскую Думу Нижнего Новгорода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прошли 8 </a:t>
            </a:r>
            <a:r>
              <a:rPr lang="ru-RU" sz="2400" dirty="0">
                <a:latin typeface="Bahnschrift Light Condensed" panose="020B0502040204020203" pitchFamily="34" charset="0"/>
              </a:rPr>
              <a:t>сентября 2019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" y="2483726"/>
            <a:ext cx="4077777" cy="27198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1722" y="2018456"/>
            <a:ext cx="51125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 Light Condensed" panose="020B0502040204020203" pitchFamily="34" charset="0"/>
              </a:rPr>
              <a:t>На выборах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победили:</a:t>
            </a: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Антон Гребень -  </a:t>
            </a:r>
            <a:r>
              <a:rPr lang="ru-RU" sz="2000" dirty="0">
                <a:latin typeface="Bahnschrift Light Condensed" panose="020B0502040204020203" pitchFamily="34" charset="0"/>
              </a:rPr>
              <a:t>проголосовало 8 555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человек (58,15%) </a:t>
            </a: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Александр </a:t>
            </a:r>
            <a:r>
              <a:rPr lang="ru-RU" sz="2000" dirty="0">
                <a:latin typeface="Bahnschrift Light Condensed" panose="020B0502040204020203" pitchFamily="34" charset="0"/>
              </a:rPr>
              <a:t>Лядимов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(КПРФ) - </a:t>
            </a:r>
            <a:r>
              <a:rPr lang="ru-RU" sz="2000" dirty="0">
                <a:latin typeface="Bahnschrift Light Condensed" panose="020B0502040204020203" pitchFamily="34" charset="0"/>
              </a:rPr>
              <a:t>3644 голоса (24,77</a:t>
            </a:r>
            <a:r>
              <a:rPr lang="ru-RU" sz="2000" dirty="0" smtClean="0">
                <a:latin typeface="Bahnschrift Light Condensed" panose="020B0502040204020203" pitchFamily="34" charset="0"/>
              </a:rPr>
              <a:t>%)</a:t>
            </a: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Виктор </a:t>
            </a:r>
            <a:r>
              <a:rPr lang="ru-RU" sz="2000" dirty="0">
                <a:latin typeface="Bahnschrift Light Condensed" panose="020B0502040204020203" pitchFamily="34" charset="0"/>
              </a:rPr>
              <a:t>Полозков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(</a:t>
            </a:r>
            <a:r>
              <a:rPr lang="ru-RU" sz="2000" dirty="0">
                <a:latin typeface="Bahnschrift Light Condensed" panose="020B0502040204020203" pitchFamily="34" charset="0"/>
              </a:rPr>
              <a:t>ЛДПР</a:t>
            </a:r>
            <a:r>
              <a:rPr lang="ru-RU" sz="2000" dirty="0" smtClean="0">
                <a:latin typeface="Bahnschrift Light Condensed" panose="020B0502040204020203" pitchFamily="34" charset="0"/>
              </a:rPr>
              <a:t>)- </a:t>
            </a:r>
            <a:r>
              <a:rPr lang="ru-RU" sz="2000" dirty="0">
                <a:latin typeface="Bahnschrift Light Condensed" panose="020B0502040204020203" pitchFamily="34" charset="0"/>
              </a:rPr>
              <a:t>1304 (8,86%)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Владимир </a:t>
            </a:r>
            <a:r>
              <a:rPr lang="ru-RU" sz="2000" dirty="0">
                <a:latin typeface="Bahnschrift Light Condensed" panose="020B0502040204020203" pitchFamily="34" charset="0"/>
              </a:rPr>
              <a:t>Пияшов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(Справедливая Россия) - </a:t>
            </a:r>
            <a:r>
              <a:rPr lang="ru-RU" sz="2000" dirty="0">
                <a:latin typeface="Bahnschrift Light Condensed" panose="020B0502040204020203" pitchFamily="34" charset="0"/>
              </a:rPr>
              <a:t>732 голоса (4,98%).</a:t>
            </a:r>
          </a:p>
          <a:p>
            <a:r>
              <a:rPr lang="ru-RU" sz="2000" dirty="0">
                <a:latin typeface="Bahnschrift Light Condensed" panose="020B0502040204020203" pitchFamily="34" charset="0"/>
              </a:rPr>
              <a:t>В Думу Нижнего Новгорода также проходили довыборы по пяти округам: </a:t>
            </a:r>
            <a:endParaRPr lang="ru-RU" sz="2000" dirty="0" smtClean="0">
              <a:latin typeface="Bahnschrift Light Condensed" panose="020B0502040204020203" pitchFamily="34" charset="0"/>
            </a:endParaRP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№</a:t>
            </a:r>
            <a:r>
              <a:rPr lang="ru-RU" sz="2000" dirty="0">
                <a:latin typeface="Bahnschrift Light Condensed" panose="020B0502040204020203" pitchFamily="34" charset="0"/>
              </a:rPr>
              <a:t>9 (Ленинский район) - победила Татьяна Скоробогатова, </a:t>
            </a:r>
            <a:endParaRPr lang="ru-RU" sz="2000" dirty="0" smtClean="0">
              <a:latin typeface="Bahnschrift Light Condensed" panose="020B0502040204020203" pitchFamily="34" charset="0"/>
            </a:endParaRP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№</a:t>
            </a:r>
            <a:r>
              <a:rPr lang="ru-RU" sz="2000" dirty="0">
                <a:latin typeface="Bahnschrift Light Condensed" panose="020B0502040204020203" pitchFamily="34" charset="0"/>
              </a:rPr>
              <a:t>15 и №16 (Канавинский район) - Руслан Станчев и Инна Ванькина, </a:t>
            </a:r>
            <a:endParaRPr lang="ru-RU" sz="2000" dirty="0" smtClean="0">
              <a:latin typeface="Bahnschrift Light Condensed" panose="020B0502040204020203" pitchFamily="34" charset="0"/>
            </a:endParaRPr>
          </a:p>
          <a:p>
            <a:r>
              <a:rPr lang="ru-RU" sz="2000" dirty="0" smtClean="0">
                <a:latin typeface="Bahnschrift Light Condensed" panose="020B0502040204020203" pitchFamily="34" charset="0"/>
              </a:rPr>
              <a:t>№</a:t>
            </a:r>
            <a:r>
              <a:rPr lang="ru-RU" sz="2000" dirty="0">
                <a:latin typeface="Bahnschrift Light Condensed" panose="020B0502040204020203" pitchFamily="34" charset="0"/>
              </a:rPr>
              <a:t>21 и №24 (Сормовский район) – Павел Пашинин и Евгений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Костин.</a:t>
            </a:r>
            <a:endParaRPr lang="ru-RU" sz="2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Н.НОВГОРОДЕ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15"/>
            <a:ext cx="827584" cy="8275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06" y="5157192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С 27 по 29 сентября 2019 года в Нижегородской государственной областной универсальной научной библиотеке им. В.И.Ленина (НГОУНБ) состоится "Фестиваль нижегородской книги". Главная его задача – подчеркнуть значение книги, образования и культуры в жизни современного человека.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81" y="1628800"/>
            <a:ext cx="6021288" cy="3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Н.НОВГОРОДЕ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15"/>
            <a:ext cx="827584" cy="8275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11822" y="299695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Праздничный забег, посвященный годовщине движения паркран, прошел в Нижнем Новгороде 28 сентября на мещерском озере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2559937"/>
            <a:ext cx="4176464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Н.НОВГОРОДЕ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15"/>
            <a:ext cx="827584" cy="8275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797152"/>
            <a:ext cx="4932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 Light Condensed" panose="020B0502040204020203" pitchFamily="34" charset="0"/>
              </a:rPr>
              <a:t>25 сентября 2019 года ФК «Нижний Новгород» одержал победу над ФК «Краснодар» в 1/16 Кубка России по футболу. Матч прошел на стадионе «Нижний Новгород». Игра закончилась со счетом 1:0.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12173"/>
            <a:ext cx="3168352" cy="24983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7984" y="1628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Bahnschrift Light Condensed" panose="020B0502040204020203" pitchFamily="34" charset="0"/>
              </a:rPr>
              <a:t>Хоккеисты нижегородского «Торпедо» обыграли соперников из рижского «Динамо» по Западной конференции 24 </a:t>
            </a:r>
            <a:r>
              <a:rPr lang="ru-RU" sz="2000" dirty="0" smtClean="0">
                <a:latin typeface="Bahnschrift Light Condensed" panose="020B0502040204020203" pitchFamily="34" charset="0"/>
              </a:rPr>
              <a:t>сентября, со счетом 4:3</a:t>
            </a:r>
            <a:endParaRPr lang="ru-RU" sz="2000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16" y="2924943"/>
            <a:ext cx="3213480" cy="25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Н.НОВГОРОДЕ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15"/>
            <a:ext cx="827584" cy="8275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11960" y="2476241"/>
            <a:ext cx="4248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Bahnschrift Light Condensed" panose="020B0502040204020203" pitchFamily="34" charset="0"/>
              </a:rPr>
              <a:t>Детская площадка и площадка для выгула собак открыты после благоустройства в парке Пушкина в Нижнем Новгороде. </a:t>
            </a:r>
            <a:endParaRPr lang="ru-RU" sz="2200" dirty="0" smtClean="0">
              <a:latin typeface="Bahnschrift Light Condensed" panose="020B0502040204020203" pitchFamily="34" charset="0"/>
            </a:endParaRPr>
          </a:p>
          <a:p>
            <a:r>
              <a:rPr lang="ru-RU" sz="2200" dirty="0">
                <a:latin typeface="Bahnschrift Light Condensed" panose="020B0502040204020203" pitchFamily="34" charset="0"/>
              </a:rPr>
              <a:t>На детской площадке сделали экспериментальное мягкое покрытие из резиновых плиток, яркие разноцветные детские городки и небольшой батут.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2469536"/>
            <a:ext cx="3669677" cy="28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10692" y="743254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Н.НОВГОРОДЕ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187950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Нижний Новгород принимает участие </a:t>
            </a:r>
            <a:r>
              <a:rPr lang="ru-RU" dirty="0"/>
              <a:t>в проекте «Театральная Россия». Это показы в записи и онлайн-трансляций лучших театральных постановок ведущих театров страны, участников «Биеннале театрального искусства».</a:t>
            </a:r>
          </a:p>
          <a:p>
            <a:r>
              <a:rPr lang="ru-RU" dirty="0"/>
              <a:t>Проект направлен на популяризацию театрального искусства и повышение культурного уровня зрителей.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715"/>
            <a:ext cx="827584" cy="827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65715"/>
            <a:ext cx="3354258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ЛИЦЕЕ 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" y="1424427"/>
            <a:ext cx="913400" cy="8556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022870" cy="4293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1619" y="1559173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Bahnschrift Light Condensed" panose="020B0502040204020203" pitchFamily="34" charset="0"/>
              </a:rPr>
              <a:t>Школа нас встречать готова,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Наступил день знаний снова!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В школу весело идем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Всех поздравить с этим днем!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/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Пусть капризные науки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Не доставят много муки,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А легко даются всем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Без особенных проблем.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/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Пусть учителя нас хвалят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И в пример всегда нас ставят.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Будем школу мы ценить</a:t>
            </a:r>
            <a:br>
              <a:rPr lang="ru-RU" sz="2200" dirty="0">
                <a:latin typeface="Bahnschrift Light Condensed" panose="020B0502040204020203" pitchFamily="34" charset="0"/>
              </a:rPr>
            </a:br>
            <a:r>
              <a:rPr lang="ru-RU" sz="2200" dirty="0">
                <a:latin typeface="Bahnschrift Light Condensed" panose="020B0502040204020203" pitchFamily="34" charset="0"/>
              </a:rPr>
              <a:t>И предметы все учить</a:t>
            </a:r>
            <a:r>
              <a:rPr lang="ru-RU" sz="2200" dirty="0" smtClean="0">
                <a:latin typeface="Bahnschrift Light Condensed" panose="020B0502040204020203" pitchFamily="34" charset="0"/>
              </a:rPr>
              <a:t>.</a:t>
            </a:r>
            <a:endParaRPr lang="ru-RU" sz="22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ЛИЦЕЕ 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" y="1424427"/>
            <a:ext cx="913400" cy="855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71" y="1852622"/>
            <a:ext cx="3933056" cy="3933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1981" y="5969235"/>
            <a:ext cx="608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hnschrift Light Condensed" panose="020B0502040204020203" pitchFamily="34" charset="0"/>
              </a:rPr>
              <a:t>Старт всероссийской олимпиады школьников 2019-2020г.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722461"/>
          </a:xfrm>
        </p:spPr>
        <p:txBody>
          <a:bodyPr>
            <a:noAutofit/>
          </a:bodyPr>
          <a:lstStyle/>
          <a:p>
            <a:r>
              <a:rPr lang="ru-RU" sz="5000" dirty="0" smtClean="0">
                <a:latin typeface="Bahnschrift Light Condensed" panose="020B0502040204020203" pitchFamily="34" charset="0"/>
              </a:rPr>
              <a:t>СОБЫТИЯ В ЛИЦЕЕ СЕНТЯБРЬ 2019г.</a:t>
            </a:r>
            <a:endParaRPr lang="ru-RU" sz="5000" dirty="0">
              <a:latin typeface="Bahnschrift Light Condense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" y="1424427"/>
            <a:ext cx="913400" cy="855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565056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 </a:t>
            </a:r>
            <a:r>
              <a:rPr lang="ru-RU" sz="2400" dirty="0" smtClean="0"/>
              <a:t>МЕСТО  В РАЙОННЫХ СОРЕВНОВАНИЯХ ПО ЭСТАФЕТНОМУ БЕГУ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602204"/>
            <a:ext cx="9127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hnschrift Light Condensed" panose="020B0502040204020203" pitchFamily="34" charset="0"/>
              </a:rPr>
              <a:t>Состав команды юношей молодцы:</a:t>
            </a:r>
            <a:br>
              <a:rPr lang="ru-RU" dirty="0">
                <a:latin typeface="Bahnschrift Light Condensed" panose="020B0502040204020203" pitchFamily="34" charset="0"/>
              </a:rPr>
            </a:br>
            <a:r>
              <a:rPr lang="ru-RU" dirty="0" err="1">
                <a:latin typeface="Bahnschrift Light Condensed" panose="020B0502040204020203" pitchFamily="34" charset="0"/>
              </a:rPr>
              <a:t>Баусов</a:t>
            </a:r>
            <a:r>
              <a:rPr lang="ru-RU" dirty="0">
                <a:latin typeface="Bahnschrift Light Condensed" panose="020B0502040204020203" pitchFamily="34" charset="0"/>
              </a:rPr>
              <a:t> Андрей 23, Ганин Роман 20, Митин Роман 25, </a:t>
            </a:r>
            <a:r>
              <a:rPr lang="ru-RU" dirty="0" err="1">
                <a:latin typeface="Bahnschrift Light Condensed" panose="020B0502040204020203" pitchFamily="34" charset="0"/>
              </a:rPr>
              <a:t>Сатюков</a:t>
            </a:r>
            <a:r>
              <a:rPr lang="ru-RU" dirty="0">
                <a:latin typeface="Bahnschrift Light Condensed" panose="020B0502040204020203" pitchFamily="34" charset="0"/>
              </a:rPr>
              <a:t> Кирилл 26, Минин Матвей 14, </a:t>
            </a:r>
            <a:r>
              <a:rPr lang="ru-RU" dirty="0" err="1">
                <a:latin typeface="Bahnschrift Light Condensed" panose="020B0502040204020203" pitchFamily="34" charset="0"/>
              </a:rPr>
              <a:t>Шаманин</a:t>
            </a:r>
            <a:r>
              <a:rPr lang="ru-RU" dirty="0">
                <a:latin typeface="Bahnschrift Light Condensed" panose="020B0502040204020203" pitchFamily="34" charset="0"/>
              </a:rPr>
              <a:t> Матвей 6, Кудряшов Михаил 15, </a:t>
            </a:r>
            <a:r>
              <a:rPr lang="ru-RU" dirty="0" err="1">
                <a:latin typeface="Bahnschrift Light Condensed" panose="020B0502040204020203" pitchFamily="34" charset="0"/>
              </a:rPr>
              <a:t>Шмагин</a:t>
            </a:r>
            <a:r>
              <a:rPr lang="ru-RU" dirty="0">
                <a:latin typeface="Bahnschrift Light Condensed" panose="020B0502040204020203" pitchFamily="34" charset="0"/>
              </a:rPr>
              <a:t> Михаил 13, Сазонов Иван 14, Сидоров Дмитрий 25, Казанцев Георгий 20, </a:t>
            </a:r>
            <a:r>
              <a:rPr lang="ru-RU" dirty="0" err="1">
                <a:latin typeface="Bahnschrift Light Condensed" panose="020B0502040204020203" pitchFamily="34" charset="0"/>
              </a:rPr>
              <a:t>Пежемский</a:t>
            </a:r>
            <a:r>
              <a:rPr lang="ru-RU" dirty="0">
                <a:latin typeface="Bahnschrift Light Condensed" panose="020B0502040204020203" pitchFamily="34" charset="0"/>
              </a:rPr>
              <a:t> Артем 11.</a:t>
            </a:r>
            <a:br>
              <a:rPr lang="ru-RU" dirty="0">
                <a:latin typeface="Bahnschrift Light Condensed" panose="020B0502040204020203" pitchFamily="34" charset="0"/>
              </a:rPr>
            </a:br>
            <a:r>
              <a:rPr lang="ru-RU" dirty="0">
                <a:latin typeface="Bahnschrift Light Condensed" panose="020B0502040204020203" pitchFamily="34" charset="0"/>
              </a:rPr>
              <a:t>Состав команды девушек:</a:t>
            </a:r>
            <a:br>
              <a:rPr lang="ru-RU" dirty="0">
                <a:latin typeface="Bahnschrift Light Condensed" panose="020B0502040204020203" pitchFamily="34" charset="0"/>
              </a:rPr>
            </a:br>
            <a:r>
              <a:rPr lang="ru-RU" dirty="0">
                <a:latin typeface="Bahnschrift Light Condensed" panose="020B0502040204020203" pitchFamily="34" charset="0"/>
              </a:rPr>
              <a:t>Еремина Анастасия 6, </a:t>
            </a:r>
            <a:r>
              <a:rPr lang="ru-RU" dirty="0" err="1">
                <a:latin typeface="Bahnschrift Light Condensed" panose="020B0502040204020203" pitchFamily="34" charset="0"/>
              </a:rPr>
              <a:t>Смыслова</a:t>
            </a:r>
            <a:r>
              <a:rPr lang="ru-RU" dirty="0">
                <a:latin typeface="Bahnschrift Light Condensed" panose="020B0502040204020203" pitchFamily="34" charset="0"/>
              </a:rPr>
              <a:t> Анастасия 16, Егорова Дарья 14, </a:t>
            </a:r>
            <a:r>
              <a:rPr lang="ru-RU" dirty="0" err="1">
                <a:latin typeface="Bahnschrift Light Condensed" panose="020B0502040204020203" pitchFamily="34" charset="0"/>
              </a:rPr>
              <a:t>Филаретова</a:t>
            </a:r>
            <a:r>
              <a:rPr lang="ru-RU" dirty="0">
                <a:latin typeface="Bahnschrift Light Condensed" panose="020B0502040204020203" pitchFamily="34" charset="0"/>
              </a:rPr>
              <a:t> Анна 6, Мирошниченко Ольга 14, Сидоренко Александра 22, </a:t>
            </a:r>
            <a:r>
              <a:rPr lang="ru-RU" dirty="0" err="1">
                <a:latin typeface="Bahnschrift Light Condensed" panose="020B0502040204020203" pitchFamily="34" charset="0"/>
              </a:rPr>
              <a:t>Тюкаева</a:t>
            </a:r>
            <a:r>
              <a:rPr lang="ru-RU" dirty="0">
                <a:latin typeface="Bahnschrift Light Condensed" panose="020B0502040204020203" pitchFamily="34" charset="0"/>
              </a:rPr>
              <a:t> Екатерина 2, Рыбакова Полина 6, Куренкова Даша 1, Павлова Ксенья 1.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72"/>
            <a:ext cx="2867120" cy="22824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" y="2322899"/>
            <a:ext cx="2973240" cy="21904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81795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РЕБЯТА, ВЫ СУПЕР!!!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294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1772816"/>
            <a:ext cx="2852265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98" y="1650853"/>
            <a:ext cx="2607838" cy="1647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1650853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10 сентября Трамп сообщил об увольнении Джона Болтона с должности советника по нацбезопасности. Американский президент заявил, что был не согласен со многими идеями, выдвигаемыми Болтоном.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" y="4509120"/>
            <a:ext cx="3067798" cy="1728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450912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Bahnschrift Light Condensed" panose="020B0502040204020203" pitchFamily="34" charset="0"/>
              </a:rPr>
              <a:t>Президент США Дональд Трамп решил назначить своим новым помощником по нацбезопасности Роберта О'Брайена, который сейчас является спецпосланником президента по вопросам освобождения заложников в структуре Госдепартамента. </a:t>
            </a:r>
          </a:p>
        </p:txBody>
      </p:sp>
    </p:spTree>
    <p:extLst>
      <p:ext uri="{BB962C8B-B14F-4D97-AF65-F5344CB8AC3E}">
        <p14:creationId xmlns:p14="http://schemas.microsoft.com/office/powerpoint/2010/main" val="30966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3493"/>
            <a:ext cx="3931940" cy="2481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2901" y="1893493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Bahnschrift Light Condensed" panose="020B0502040204020203" pitchFamily="34" charset="0"/>
              </a:rPr>
              <a:t>В США 24 сентября запустили процедуру импичмента Трампа, поводом для которого стал скандал, разгоревшийся из-за телефонного разговора с украинским коллегой Владимиром Зеленским 25 июля.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24" y="4509120"/>
            <a:ext cx="7704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Решение Палаты представителей США запустить процедуру импичмента президента Дональда Трампа поддерживают 47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% американцев, </a:t>
            </a:r>
            <a:r>
              <a:rPr lang="ru-RU" sz="2400" dirty="0">
                <a:latin typeface="Bahnschrift Light Condensed" panose="020B0502040204020203" pitchFamily="34" charset="0"/>
              </a:rPr>
              <a:t>п</a:t>
            </a:r>
            <a:r>
              <a:rPr lang="ru-RU" sz="2400" dirty="0" smtClean="0">
                <a:latin typeface="Bahnschrift Light Condensed" panose="020B0502040204020203" pitchFamily="34" charset="0"/>
              </a:rPr>
              <a:t>ротив </a:t>
            </a:r>
            <a:r>
              <a:rPr lang="ru-RU" sz="2400" dirty="0">
                <a:latin typeface="Bahnschrift Light Condensed" panose="020B0502040204020203" pitchFamily="34" charset="0"/>
              </a:rPr>
              <a:t>процедуры импичмента высказались 42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%  </a:t>
            </a:r>
            <a:r>
              <a:rPr lang="ru-RU" sz="2400" dirty="0">
                <a:latin typeface="Bahnschrift Light Condensed" panose="020B0502040204020203" pitchFamily="34" charset="0"/>
              </a:rPr>
              <a:t>опрошенных, еще </a:t>
            </a:r>
            <a:r>
              <a:rPr lang="ru-RU" sz="2400" dirty="0" smtClean="0">
                <a:latin typeface="Bahnschrift Light Condensed" panose="020B0502040204020203" pitchFamily="34" charset="0"/>
              </a:rPr>
              <a:t>11 % </a:t>
            </a:r>
            <a:r>
              <a:rPr lang="ru-RU" sz="2400" dirty="0">
                <a:latin typeface="Bahnschrift Light Condensed" panose="020B0502040204020203" pitchFamily="34" charset="0"/>
              </a:rPr>
              <a:t>не смогли дать ответа на вопрос.</a:t>
            </a:r>
          </a:p>
        </p:txBody>
      </p:sp>
    </p:spTree>
    <p:extLst>
      <p:ext uri="{BB962C8B-B14F-4D97-AF65-F5344CB8AC3E}">
        <p14:creationId xmlns:p14="http://schemas.microsoft.com/office/powerpoint/2010/main" val="30966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085184"/>
            <a:ext cx="56166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ahnschrift Light Condensed" panose="020B0502040204020203" pitchFamily="34" charset="0"/>
              </a:rPr>
              <a:t>Ежегодные военно-морские учения Northern Coasts начались в гавани Копенгагена</a:t>
            </a:r>
            <a:r>
              <a:rPr lang="ru-RU" sz="2400" dirty="0" smtClean="0">
                <a:latin typeface="Bahnschrift Light Condensed" panose="020B0502040204020203" pitchFamily="34" charset="0"/>
              </a:rPr>
              <a:t>. </a:t>
            </a:r>
            <a:r>
              <a:rPr lang="ru-RU" sz="2400" dirty="0">
                <a:latin typeface="Bahnschrift Light Condensed" panose="020B0502040204020203" pitchFamily="34" charset="0"/>
              </a:rPr>
              <a:t>В учениях принимают участие около трех тысяч военных, а также более 40 кораблей из 18 стран.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2833117" cy="1788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96998"/>
            <a:ext cx="3064768" cy="2042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48" y="3140968"/>
            <a:ext cx="3366120" cy="18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523" y="1484784"/>
            <a:ext cx="8712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latin typeface="Bahnschrift Light Condensed" panose="020B0502040204020203" pitchFamily="34" charset="0"/>
              </a:rPr>
              <a:t>В Италии согласовали новое </a:t>
            </a:r>
            <a:r>
              <a:rPr lang="ru-RU" sz="2000" b="1" dirty="0" smtClean="0">
                <a:latin typeface="Bahnschrift Light Condensed" panose="020B0502040204020203" pitchFamily="34" charset="0"/>
              </a:rPr>
              <a:t>правительство</a:t>
            </a:r>
          </a:p>
          <a:p>
            <a:pPr fontAlgn="base"/>
            <a:r>
              <a:rPr lang="ru-RU" sz="2000" dirty="0">
                <a:latin typeface="Bahnschrift Light Condensed" panose="020B0502040204020203" pitchFamily="34" charset="0"/>
              </a:rPr>
              <a:t>Члены популистского Движения пяти звезд проголосовали за поддержку формирования правительства с Демократической партией, что позволит прекратить политический кризис в Италии</a:t>
            </a:r>
            <a:r>
              <a:rPr lang="ru-RU" sz="2000" dirty="0" smtClean="0">
                <a:latin typeface="Bahnschrift Light Condensed" panose="020B0502040204020203" pitchFamily="34" charset="0"/>
              </a:rPr>
              <a:t>. Десятки </a:t>
            </a:r>
            <a:r>
              <a:rPr lang="ru-RU" sz="2000" dirty="0">
                <a:latin typeface="Bahnschrift Light Condensed" panose="020B0502040204020203" pitchFamily="34" charset="0"/>
              </a:rPr>
              <a:t>тысяч членов партии приняли участие в онлайн-голосовании, которое продолжалось в течение суток 2 сентября. В результате 79,3% высказались за формирование нового правительства, 20,7% были против.</a:t>
            </a:r>
            <a:endParaRPr lang="ru-RU" sz="2000" b="1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4984"/>
            <a:ext cx="5205485" cy="3285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17" y="1464041"/>
            <a:ext cx="1135283" cy="6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696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2258258"/>
            <a:ext cx="3742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atin typeface="Bahnschrift Light Condensed" panose="020B0502040204020203" pitchFamily="34" charset="0"/>
              </a:rPr>
              <a:t>С 6 сентября Исламская Республика перейдет к третьему этапу сокращения обязательств по ядерной сделке.</a:t>
            </a:r>
          </a:p>
          <a:p>
            <a:pPr fontAlgn="base"/>
            <a:r>
              <a:rPr lang="ru-RU" sz="2400" dirty="0">
                <a:latin typeface="Bahnschrift Light Condensed" panose="020B0502040204020203" pitchFamily="34" charset="0"/>
              </a:rPr>
              <a:t/>
            </a:r>
            <a:br>
              <a:rPr lang="ru-RU" sz="2400" dirty="0">
                <a:latin typeface="Bahnschrift Light Condensed" panose="020B0502040204020203" pitchFamily="34" charset="0"/>
              </a:rPr>
            </a:br>
            <a:r>
              <a:rPr lang="ru-RU" sz="2400" dirty="0" smtClean="0">
                <a:latin typeface="Bahnschrift Light Condensed" panose="020B0502040204020203" pitchFamily="34" charset="0"/>
              </a:rPr>
              <a:t>Иран </a:t>
            </a:r>
            <a:r>
              <a:rPr lang="ru-RU" sz="2400" dirty="0">
                <a:latin typeface="Bahnschrift Light Condensed" panose="020B0502040204020203" pitchFamily="34" charset="0"/>
              </a:rPr>
              <a:t>возобновит научно-исследовательскую деятельность по разработке центрифуг для обогащения урана.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6" y="2132856"/>
            <a:ext cx="5112568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7224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СОБЫТИЯ В МИРЕ СЕНТЯБРЬ 2019г.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2" y="2040186"/>
            <a:ext cx="25833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Bahnschrift Light Condensed" panose="020B0502040204020203" pitchFamily="34" charset="0"/>
              </a:rPr>
              <a:t>Тропический </a:t>
            </a:r>
            <a:r>
              <a:rPr lang="ru-RU" sz="2200" dirty="0">
                <a:latin typeface="Bahnschrift Light Condensed" panose="020B0502040204020203" pitchFamily="34" charset="0"/>
              </a:rPr>
              <a:t>шторм Дориан 1 сентября достиг наивысшей, пятой категории по шкале </a:t>
            </a:r>
            <a:r>
              <a:rPr lang="ru-RU" sz="2200" dirty="0" err="1">
                <a:latin typeface="Bahnschrift Light Condensed" panose="020B0502040204020203" pitchFamily="34" charset="0"/>
              </a:rPr>
              <a:t>Саффира</a:t>
            </a:r>
            <a:r>
              <a:rPr lang="ru-RU" sz="2200" dirty="0">
                <a:latin typeface="Bahnschrift Light Condensed" panose="020B0502040204020203" pitchFamily="34" charset="0"/>
              </a:rPr>
              <a:t>-Симпсона и представляет серьезную опасность для жизни людей, а его последствия могут быть катастрофическими, скорость ветра достигает 295 км/ч.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Bahnschrift Light Condensed" panose="020B0502040204020203" pitchFamily="34" charset="0"/>
              </a:rPr>
              <a:t>Стихийные бедствия метеорологического характера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5449228" cy="34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powerpointbase.com-832</Template>
  <TotalTime>561</TotalTime>
  <Words>1666</Words>
  <Application>Microsoft Office PowerPoint</Application>
  <PresentationFormat>Экран (4:3)</PresentationFormat>
  <Paragraphs>127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Bahnschrift Light Condensed</vt:lpstr>
      <vt:lpstr>Calibri</vt:lpstr>
      <vt:lpstr>Calibri Light</vt:lpstr>
      <vt:lpstr>Тема Office</vt:lpstr>
      <vt:lpstr>Презентация PowerPoint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МИРЕ СЕНТЯБРЬ 2019г.</vt:lpstr>
      <vt:lpstr>СОБЫТИЯ В РОССИИ СЕНТЯБРЬ 2019г.</vt:lpstr>
      <vt:lpstr>Презентация PowerPoint</vt:lpstr>
      <vt:lpstr>СОБЫТИЯ В РОССИИ СЕНТЯБРЬ 2019г.</vt:lpstr>
      <vt:lpstr>СОБЫТИЯ В РОССИИ СЕНТЯБРЬ 2019г.</vt:lpstr>
      <vt:lpstr>СОБЫТИЯ В РОССИИ СЕНТЯБРЬ 2019г.</vt:lpstr>
      <vt:lpstr>СОБЫТИЯ В РОССИИ СЕНТЯБРЬ 2019г.</vt:lpstr>
      <vt:lpstr>СОБЫТИЯ В РОССИИ СЕНТЯБРЬ 2019г.</vt:lpstr>
      <vt:lpstr>СОБЫТИЯ В РОССИИ СЕНТЯБРЬ 2019г.</vt:lpstr>
      <vt:lpstr>СОБЫТИЯ В МИРЕ СЕНТЯБРЬ 2019г.</vt:lpstr>
      <vt:lpstr>СОБЫТИЯ В Н.НОВГОРОДЕ СЕНТЯБРЬ 2019г.</vt:lpstr>
      <vt:lpstr>СОБЫТИЯ В Н.НОВГОРОДЕ СЕНТЯБРЬ 2019г.</vt:lpstr>
      <vt:lpstr>СОБЫТИЯ В Н.НОВГОРОДЕ СЕНТЯБРЬ 2019г.</vt:lpstr>
      <vt:lpstr>СОБЫТИЯ В Н.НОВГОРОДЕ СЕНТЯБРЬ 2019г.</vt:lpstr>
      <vt:lpstr>СОБЫТИЯ В Н.НОВГОРОДЕ СЕНТЯБРЬ 2019г.</vt:lpstr>
      <vt:lpstr>СОБЫТИЯ В Н.НОВГОРОДЕ СЕНТЯБРЬ 2019г.</vt:lpstr>
      <vt:lpstr>СОБЫТИЯ В Н.НОВГОРОДЕ СЕНТЯБРЬ 2019г.</vt:lpstr>
      <vt:lpstr>СОБЫТИЯ В ЛИЦЕЕ  СЕНТЯБРЬ 2019г.</vt:lpstr>
      <vt:lpstr>СОБЫТИЯ В ЛИЦЕЕ  СЕНТЯБРЬ 2019г.</vt:lpstr>
      <vt:lpstr>СОБЫТИЯ В ЛИЦЕЕ СЕНТЯБРЬ 2019г.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СОБЫТИЯ В МИРЕ</dc:title>
  <dc:creator>Обычная</dc:creator>
  <cp:lastModifiedBy>Пользователь Windows</cp:lastModifiedBy>
  <cp:revision>34</cp:revision>
  <dcterms:created xsi:type="dcterms:W3CDTF">2019-09-29T20:01:03Z</dcterms:created>
  <dcterms:modified xsi:type="dcterms:W3CDTF">2019-10-01T20:52:05Z</dcterms:modified>
</cp:coreProperties>
</file>